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DB98E-D6A6-4658-88CE-F8DF513A7D70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11102-799A-4F9B-B8B1-26D527CCA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762000"/>
            <a:ext cx="7010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1)  Tony has a single payment loan of $2100 for 90 days at 10% </a:t>
            </a:r>
            <a:r>
              <a:rPr lang="en-US" sz="3600" b="1" dirty="0" smtClean="0">
                <a:solidFill>
                  <a:schemeClr val="bg1"/>
                </a:solidFill>
              </a:rPr>
              <a:t>ordinary</a:t>
            </a:r>
            <a:r>
              <a:rPr lang="en-US" sz="3600" dirty="0" smtClean="0">
                <a:solidFill>
                  <a:schemeClr val="bg1"/>
                </a:solidFill>
              </a:rPr>
              <a:t> interest.</a:t>
            </a:r>
          </a:p>
          <a:p>
            <a:endParaRPr lang="en-US" sz="36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3600" dirty="0" smtClean="0">
                <a:solidFill>
                  <a:schemeClr val="bg1"/>
                </a:solidFill>
              </a:rPr>
              <a:t>What is the interest?</a:t>
            </a:r>
          </a:p>
          <a:p>
            <a:pPr marL="342900" indent="-342900">
              <a:buAutoNum type="alphaLcParenR"/>
            </a:pPr>
            <a:endParaRPr lang="en-US" sz="3600" dirty="0" smtClean="0">
              <a:solidFill>
                <a:schemeClr val="bg1"/>
              </a:solidFill>
            </a:endParaRPr>
          </a:p>
          <a:p>
            <a:pPr marL="342900" indent="-342900"/>
            <a:endParaRPr lang="en-US" sz="3600" dirty="0">
              <a:solidFill>
                <a:schemeClr val="bg1"/>
              </a:solidFill>
            </a:endParaRPr>
          </a:p>
          <a:p>
            <a:pPr marL="342900" indent="-342900"/>
            <a:r>
              <a:rPr lang="en-US" sz="3600" dirty="0" smtClean="0">
                <a:solidFill>
                  <a:schemeClr val="bg1"/>
                </a:solidFill>
              </a:rPr>
              <a:t>b) What is the maturity value of the loan?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533400"/>
            <a:ext cx="7543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en-US" sz="3200" dirty="0" smtClean="0">
                <a:solidFill>
                  <a:schemeClr val="bg1"/>
                </a:solidFill>
              </a:rPr>
              <a:t>Sally has a promissory note for $415.  Her terms are for 45 days at 5.6% </a:t>
            </a:r>
            <a:r>
              <a:rPr lang="en-US" sz="3200" b="1" dirty="0" smtClean="0">
                <a:solidFill>
                  <a:schemeClr val="bg1"/>
                </a:solidFill>
              </a:rPr>
              <a:t>exact</a:t>
            </a:r>
            <a:r>
              <a:rPr lang="en-US" sz="3200" dirty="0" smtClean="0">
                <a:solidFill>
                  <a:schemeClr val="bg1"/>
                </a:solidFill>
              </a:rPr>
              <a:t> interest.  </a:t>
            </a:r>
          </a:p>
          <a:p>
            <a:pPr marL="342900" indent="-342900">
              <a:buAutoNum type="arabicParenR" startAt="2"/>
            </a:pPr>
            <a:endParaRPr lang="en-US" sz="32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3200" dirty="0" smtClean="0">
                <a:solidFill>
                  <a:schemeClr val="bg1"/>
                </a:solidFill>
              </a:rPr>
              <a:t>What is the interest?</a:t>
            </a:r>
          </a:p>
          <a:p>
            <a:pPr marL="342900" indent="-342900">
              <a:buAutoNum type="alphaLcParenR"/>
            </a:pPr>
            <a:endParaRPr lang="en-US" sz="32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32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3200" dirty="0" smtClean="0">
                <a:solidFill>
                  <a:schemeClr val="bg1"/>
                </a:solidFill>
              </a:rPr>
              <a:t>What is the maturity value of the loan?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066800"/>
            <a:ext cx="762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3)  Marty is buying a new computer.  It is on sale for $499.99.  He makes a down payment of $50.  What is the amount he needs to finance?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304800"/>
            <a:ext cx="7010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4"/>
            </a:pPr>
            <a:r>
              <a:rPr lang="en-US" sz="2400" dirty="0" err="1" smtClean="0">
                <a:solidFill>
                  <a:schemeClr val="bg1"/>
                </a:solidFill>
              </a:rPr>
              <a:t>Tori</a:t>
            </a:r>
            <a:r>
              <a:rPr lang="en-US" sz="2400" dirty="0" smtClean="0">
                <a:solidFill>
                  <a:schemeClr val="bg1"/>
                </a:solidFill>
              </a:rPr>
              <a:t> is going to purchase a DVD player for $299.99, a DVD for $7.99 and a bucket of popcorn for $1.99.  Best Buy allows a finance option if the customer will pay 15% as a down payment.</a:t>
            </a:r>
          </a:p>
          <a:p>
            <a:pPr marL="342900" indent="-342900">
              <a:buAutoNum type="arabicParenR" startAt="4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rabicParenR" startAt="4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400" dirty="0" smtClean="0">
                <a:solidFill>
                  <a:schemeClr val="bg1"/>
                </a:solidFill>
              </a:rPr>
              <a:t>How much will </a:t>
            </a:r>
            <a:r>
              <a:rPr lang="en-US" sz="2400" dirty="0" err="1" smtClean="0">
                <a:solidFill>
                  <a:schemeClr val="bg1"/>
                </a:solidFill>
              </a:rPr>
              <a:t>Tori</a:t>
            </a:r>
            <a:r>
              <a:rPr lang="en-US" sz="2400" dirty="0" smtClean="0">
                <a:solidFill>
                  <a:schemeClr val="bg1"/>
                </a:solidFill>
              </a:rPr>
              <a:t> have to pay for the down payment?</a:t>
            </a:r>
          </a:p>
          <a:p>
            <a:pPr marL="342900" indent="-342900">
              <a:buAutoNum type="alphaLcParenR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400" dirty="0" smtClean="0">
                <a:solidFill>
                  <a:schemeClr val="bg1"/>
                </a:solidFill>
              </a:rPr>
              <a:t>How much will </a:t>
            </a:r>
            <a:r>
              <a:rPr lang="en-US" sz="2400" dirty="0" err="1" smtClean="0">
                <a:solidFill>
                  <a:schemeClr val="bg1"/>
                </a:solidFill>
              </a:rPr>
              <a:t>Tori</a:t>
            </a:r>
            <a:r>
              <a:rPr lang="en-US" sz="2400" dirty="0" smtClean="0">
                <a:solidFill>
                  <a:schemeClr val="bg1"/>
                </a:solidFill>
              </a:rPr>
              <a:t> have to finance?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762000"/>
            <a:ext cx="6858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5"/>
            </a:pPr>
            <a:r>
              <a:rPr lang="en-US" sz="2000" dirty="0" smtClean="0">
                <a:solidFill>
                  <a:schemeClr val="bg1"/>
                </a:solidFill>
              </a:rPr>
              <a:t>Bobby takes out a loan for $2300.  The annual percentage rate on his loan is 9%.  He agrees to repay the loan in 36 months.</a:t>
            </a:r>
          </a:p>
          <a:p>
            <a:pPr marL="342900" indent="-342900">
              <a:buAutoNum type="arabicParenR" startAt="5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monthly payment?</a:t>
            </a: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total amount repaid?</a:t>
            </a: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/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/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en-US" sz="2000" dirty="0" smtClean="0">
                <a:solidFill>
                  <a:schemeClr val="bg1"/>
                </a:solidFill>
              </a:rPr>
              <a:t>c)  What is the finance charge?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533400"/>
            <a:ext cx="6553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6"/>
            </a:pPr>
            <a:r>
              <a:rPr lang="en-US" sz="2000" dirty="0" smtClean="0">
                <a:solidFill>
                  <a:schemeClr val="bg1"/>
                </a:solidFill>
              </a:rPr>
              <a:t>Mary is purchasing a new living room set.  The total comes to $2189.  She wants to make a down payment of 10% and finance the rest for 12 months with an APR of 13%.</a:t>
            </a:r>
          </a:p>
          <a:p>
            <a:pPr marL="342900" indent="-342900">
              <a:buAutoNum type="arabicParenR" startAt="6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her down payment?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amount financed?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monthly payment?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total amount repaid?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/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finance charge?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838200"/>
            <a:ext cx="7086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7)  Scott takes out an installment loan of $875.  The finance charge is $9.99.  He agrees to repay the loan in 12 months.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400" dirty="0" smtClean="0">
                <a:solidFill>
                  <a:schemeClr val="bg1"/>
                </a:solidFill>
              </a:rPr>
              <a:t>What is the finance charge per $100</a:t>
            </a:r>
          </a:p>
          <a:p>
            <a:pPr marL="342900" indent="-342900">
              <a:buAutoNum type="alphaLcParenR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400" dirty="0" smtClean="0">
                <a:solidFill>
                  <a:schemeClr val="bg1"/>
                </a:solidFill>
              </a:rPr>
              <a:t>What is the APR?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04800"/>
            <a:ext cx="7162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8"/>
            </a:pPr>
            <a:r>
              <a:rPr lang="en-US" sz="2000" dirty="0" smtClean="0">
                <a:solidFill>
                  <a:schemeClr val="bg1"/>
                </a:solidFill>
              </a:rPr>
              <a:t>Jake took out an installment loan of $8571.  He agreed to repay the loan in 36 monthly payments </a:t>
            </a:r>
            <a:r>
              <a:rPr lang="en-US" sz="2000" smtClean="0">
                <a:solidFill>
                  <a:schemeClr val="bg1"/>
                </a:solidFill>
              </a:rPr>
              <a:t>of  </a:t>
            </a:r>
            <a:r>
              <a:rPr lang="en-US" sz="2000" smtClean="0">
                <a:solidFill>
                  <a:schemeClr val="bg1"/>
                </a:solidFill>
              </a:rPr>
              <a:t>$300 </a:t>
            </a:r>
            <a:r>
              <a:rPr lang="en-US" sz="2000" dirty="0" smtClean="0">
                <a:solidFill>
                  <a:schemeClr val="bg1"/>
                </a:solidFill>
              </a:rPr>
              <a:t>each.</a:t>
            </a:r>
          </a:p>
          <a:p>
            <a:pPr marL="342900" indent="-342900">
              <a:buAutoNum type="arabicParenR" startAt="8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total amount repaid?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amount financed?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finance charge?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finance charge per $100?</a:t>
            </a: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bg1"/>
                </a:solidFill>
              </a:rPr>
              <a:t>What is the APR?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390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TFISHER</dc:creator>
  <cp:lastModifiedBy>Lauren Senske</cp:lastModifiedBy>
  <cp:revision>14</cp:revision>
  <dcterms:created xsi:type="dcterms:W3CDTF">2009-05-07T17:05:14Z</dcterms:created>
  <dcterms:modified xsi:type="dcterms:W3CDTF">2009-05-08T16:32:23Z</dcterms:modified>
</cp:coreProperties>
</file>